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8" r:id="rId2"/>
    <p:sldId id="266" r:id="rId3"/>
    <p:sldId id="261" r:id="rId4"/>
    <p:sldId id="263" r:id="rId5"/>
    <p:sldId id="264" r:id="rId6"/>
    <p:sldId id="289" r:id="rId7"/>
    <p:sldId id="288" r:id="rId8"/>
    <p:sldId id="290" r:id="rId9"/>
    <p:sldId id="265" r:id="rId10"/>
    <p:sldId id="291" r:id="rId11"/>
  </p:sldIdLst>
  <p:sldSz cx="15122525" cy="7921625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Georgia" panose="02040502050405020303" pitchFamily="18" charset="0"/>
      <p:regular r:id="rId17"/>
      <p:bold r:id="rId18"/>
      <p:italic r:id="rId19"/>
      <p:boldItalic r:id="rId20"/>
    </p:embeddedFont>
    <p:embeddedFont>
      <p:font typeface="Montserrat" panose="00000500000000000000" pitchFamily="2" charset="0"/>
      <p:regular r:id="rId21"/>
      <p:bold r:id="rId22"/>
      <p:italic r:id="rId23"/>
      <p:boldItalic r:id="rId24"/>
    </p:embeddedFont>
    <p:embeddedFont>
      <p:font typeface="Montserrat SemiBold" panose="00000700000000000000" pitchFamily="50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721">
          <p15:clr>
            <a:srgbClr val="000000"/>
          </p15:clr>
        </p15:guide>
        <p15:guide id="2" pos="4763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546" y="84"/>
      </p:cViewPr>
      <p:guideLst>
        <p:guide orient="horz" pos="2721"/>
        <p:guide pos="476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57163" y="685800"/>
            <a:ext cx="65436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98072d2428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g98072d2428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Separador #1 con ícono</a:t>
            </a:r>
            <a:br>
              <a:rPr lang="es-MX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-MX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(colocar ícono a la altura de la separación de las líneas)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336322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98072d2428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g98072d2428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Separador #1 con ícono</a:t>
            </a:r>
            <a:br>
              <a:rPr lang="es-MX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-MX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(colocar ícono a la altura de la separación de las líneas)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98072d242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98072d242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98072d2428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98072d2428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98072d2428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g98072d2428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98072d2428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g98072d2428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6921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ed7eb645d_0_8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g7ed7eb645d_0_8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1182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ed7eb645d_0_8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g7ed7eb645d_0_8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333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98072d2428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g98072d2428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515509" y="1146737"/>
            <a:ext cx="14091599" cy="3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515496" y="4364902"/>
            <a:ext cx="14091599" cy="12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515496" y="1703569"/>
            <a:ext cx="14091599" cy="30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515496" y="4854816"/>
            <a:ext cx="14091599" cy="20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lvl="0" indent="-4127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marL="1371600" lvl="2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marL="1828800" lvl="3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marL="2286000" lvl="4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marL="2743200" lvl="5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marL="3200400" lvl="6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marL="3657600" lvl="7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marL="4114800" lvl="8" indent="-374650" algn="ctr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515496" y="685393"/>
            <a:ext cx="14091599" cy="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515496" y="1774954"/>
            <a:ext cx="14091599" cy="5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lvl="0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marL="1371600" lvl="2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marL="1828800" lvl="3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marL="2286000" lvl="4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marL="2743200" lvl="5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marL="3200400" lvl="6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marL="3657600" lvl="7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marL="4114800" lvl="8" indent="-37465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515496" y="3312575"/>
            <a:ext cx="14091599" cy="12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515496" y="685393"/>
            <a:ext cx="14091599" cy="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515496" y="1774954"/>
            <a:ext cx="6615000" cy="5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lvl="0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marL="914400" lvl="1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7991917" y="1774954"/>
            <a:ext cx="6615000" cy="5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lvl="0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marL="914400" lvl="1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515496" y="685393"/>
            <a:ext cx="14091599" cy="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515496" y="855693"/>
            <a:ext cx="4644000" cy="11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515496" y="2140156"/>
            <a:ext cx="4644000" cy="48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810785" y="693287"/>
            <a:ext cx="10531200" cy="6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7561263" y="-193"/>
            <a:ext cx="7561200" cy="792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439089" y="1899242"/>
            <a:ext cx="6690000" cy="22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439089" y="4317082"/>
            <a:ext cx="6690000" cy="19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8169041" y="1115165"/>
            <a:ext cx="6345600" cy="56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457200" lvl="0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marL="1371600" lvl="2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marL="1828800" lvl="3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marL="2286000" lvl="4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marL="2743200" lvl="5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marL="3200400" lvl="6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marL="3657600" lvl="7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marL="4114800" lvl="8" indent="-37465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515496" y="6515608"/>
            <a:ext cx="9921000" cy="9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515496" y="685393"/>
            <a:ext cx="14091599" cy="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515496" y="1774954"/>
            <a:ext cx="14091599" cy="5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marR="0" lvl="0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Arial"/>
              <a:buChar char="●"/>
              <a:defRPr sz="2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○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■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●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○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■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●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○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74650" algn="l" rtl="0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Clr>
                <a:schemeClr val="dk2"/>
              </a:buClr>
              <a:buSzPts val="2300"/>
              <a:buFont typeface="Arial"/>
              <a:buChar char="■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 rotWithShape="1">
          <a:blip r:embed="rId3">
            <a:alphaModFix amt="50000"/>
          </a:blip>
          <a:srcRect l="18" t="12445" r="9866" b="6948"/>
          <a:stretch/>
        </p:blipFill>
        <p:spPr>
          <a:xfrm>
            <a:off x="5728925" y="0"/>
            <a:ext cx="9393597" cy="792162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1131995" y="3256848"/>
            <a:ext cx="9131700" cy="13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s-MX" sz="6500" b="1" i="0" u="none" strike="noStrike" cap="none" dirty="0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KUDOERS</a:t>
            </a:r>
          </a:p>
        </p:txBody>
      </p:sp>
      <p:sp>
        <p:nvSpPr>
          <p:cNvPr id="82" name="Google Shape;82;p15"/>
          <p:cNvSpPr txBox="1"/>
          <p:nvPr/>
        </p:nvSpPr>
        <p:spPr>
          <a:xfrm>
            <a:off x="1109172" y="5280284"/>
            <a:ext cx="64851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419" sz="3200" b="0" i="0" u="none" strike="noStrike" cap="none" dirty="0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  <a:t>Una nueva forma de integrar equipos</a:t>
            </a:r>
          </a:p>
        </p:txBody>
      </p:sp>
      <p:cxnSp>
        <p:nvCxnSpPr>
          <p:cNvPr id="83" name="Google Shape;83;p15"/>
          <p:cNvCxnSpPr/>
          <p:nvPr/>
        </p:nvCxnSpPr>
        <p:spPr>
          <a:xfrm>
            <a:off x="1298678" y="5042007"/>
            <a:ext cx="2896804" cy="0"/>
          </a:xfrm>
          <a:prstGeom prst="straightConnector1">
            <a:avLst/>
          </a:prstGeom>
          <a:noFill/>
          <a:ln w="28575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" name="Google Shape;84;p15"/>
          <p:cNvSpPr txBox="1"/>
          <p:nvPr/>
        </p:nvSpPr>
        <p:spPr>
          <a:xfrm>
            <a:off x="1138749" y="2223166"/>
            <a:ext cx="8814900" cy="7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s-MX" sz="2900" b="0" i="0" u="none" strike="noStrike" cap="none" dirty="0">
                <a:solidFill>
                  <a:srgbClr val="FF6A3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Bernabé Reinoza</a:t>
            </a:r>
          </a:p>
        </p:txBody>
      </p:sp>
      <p:pic>
        <p:nvPicPr>
          <p:cNvPr id="85" name="Google Shape;85;p15"/>
          <p:cNvPicPr preferRelativeResize="0"/>
          <p:nvPr/>
        </p:nvPicPr>
        <p:blipFill rotWithShape="1">
          <a:blip r:embed="rId4">
            <a:alphaModFix/>
          </a:blip>
          <a:srcRect l="49" r="39"/>
          <a:stretch/>
        </p:blipFill>
        <p:spPr>
          <a:xfrm>
            <a:off x="13362039" y="6850902"/>
            <a:ext cx="1541816" cy="819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3390" y="7129922"/>
            <a:ext cx="1430575" cy="126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85;p23">
            <a:extLst>
              <a:ext uri="{FF2B5EF4-FFF2-40B4-BE49-F238E27FC236}">
                <a16:creationId xmlns:a16="http://schemas.microsoft.com/office/drawing/2014/main" id="{8F51CD39-AE25-FF40-9B65-CF2C9603893C}"/>
              </a:ext>
            </a:extLst>
          </p:cNvPr>
          <p:cNvPicPr preferRelativeResize="0"/>
          <p:nvPr/>
        </p:nvPicPr>
        <p:blipFill rotWithShape="1">
          <a:blip r:embed="rId3">
            <a:alphaModFix/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8117940" y="605856"/>
            <a:ext cx="3384330" cy="841873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"/>
          <p:cNvSpPr/>
          <p:nvPr/>
        </p:nvSpPr>
        <p:spPr>
          <a:xfrm>
            <a:off x="10106532" y="0"/>
            <a:ext cx="5016000" cy="7934700"/>
          </a:xfrm>
          <a:prstGeom prst="rect">
            <a:avLst/>
          </a:prstGeom>
          <a:solidFill>
            <a:srgbClr val="16181C"/>
          </a:solidFill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"/>
          <p:cNvSpPr txBox="1"/>
          <p:nvPr/>
        </p:nvSpPr>
        <p:spPr>
          <a:xfrm>
            <a:off x="1700950" y="1398900"/>
            <a:ext cx="7214400" cy="21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lang="es-MX" sz="6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Datos que impactan</a:t>
            </a:r>
            <a:endParaRPr lang="es-MX" sz="6800" b="1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2" name="Google Shape;182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607160" y="4411099"/>
            <a:ext cx="182144" cy="255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" name="Google Shape;183;p23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5" name="Google Shape;185;p23"/>
          <p:cNvPicPr preferRelativeResize="0"/>
          <p:nvPr/>
        </p:nvPicPr>
        <p:blipFill rotWithShape="1">
          <a:blip r:embed="rId6">
            <a:alphaModFix/>
          </a:blip>
          <a:srcRect l="58701"/>
          <a:stretch/>
        </p:blipFill>
        <p:spPr>
          <a:xfrm>
            <a:off x="10106531" y="607839"/>
            <a:ext cx="1397713" cy="8418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23"/>
          <p:cNvCxnSpPr/>
          <p:nvPr/>
        </p:nvCxnSpPr>
        <p:spPr>
          <a:xfrm>
            <a:off x="14475844" y="-11"/>
            <a:ext cx="0" cy="2549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7" name="Google Shape;187;p23"/>
          <p:cNvSpPr txBox="1"/>
          <p:nvPr/>
        </p:nvSpPr>
        <p:spPr>
          <a:xfrm>
            <a:off x="2819867" y="1861574"/>
            <a:ext cx="6691074" cy="601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lang="es-419" sz="4800" b="1" dirty="0">
                <a:solidFill>
                  <a:srgbClr val="333333"/>
                </a:solidFill>
                <a:latin typeface="Georgia" panose="02040502050405020303" pitchFamily="18" charset="0"/>
                <a:ea typeface="Montserrat"/>
                <a:cs typeface="Montserrat"/>
                <a:sym typeface="Montserrat"/>
              </a:rPr>
              <a:t>Dudas y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lang="es-419" sz="4800" b="1" dirty="0">
                <a:solidFill>
                  <a:srgbClr val="333333"/>
                </a:solidFill>
                <a:latin typeface="Georgia" panose="02040502050405020303" pitchFamily="18" charset="0"/>
                <a:ea typeface="Montserrat"/>
                <a:cs typeface="Montserrat"/>
                <a:sym typeface="Montserrat"/>
              </a:rPr>
              <a:t>Comentarios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endParaRPr lang="es-419" sz="2800" dirty="0">
              <a:solidFill>
                <a:srgbClr val="333333"/>
              </a:solidFill>
              <a:latin typeface="Georgia" panose="02040502050405020303" pitchFamily="18" charset="0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endParaRPr lang="es-419" sz="2800" dirty="0">
              <a:solidFill>
                <a:srgbClr val="333333"/>
              </a:solidFill>
              <a:latin typeface="Georgia" panose="02040502050405020303" pitchFamily="18" charset="0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endParaRPr lang="es-419" sz="2800" dirty="0">
              <a:solidFill>
                <a:srgbClr val="333333"/>
              </a:solidFill>
              <a:latin typeface="Georgia" panose="02040502050405020303" pitchFamily="18" charset="0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endParaRPr lang="es-419" sz="2800" dirty="0">
              <a:solidFill>
                <a:srgbClr val="333333"/>
              </a:solidFill>
              <a:latin typeface="Georgia" panose="02040502050405020303" pitchFamily="18" charset="0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endParaRPr lang="es-419" sz="2800" dirty="0">
              <a:solidFill>
                <a:srgbClr val="333333"/>
              </a:solidFill>
              <a:latin typeface="Georgia" panose="02040502050405020303" pitchFamily="18" charset="0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endParaRPr lang="es-419" sz="2800" dirty="0">
              <a:solidFill>
                <a:srgbClr val="333333"/>
              </a:solidFill>
              <a:latin typeface="Georgia" panose="02040502050405020303" pitchFamily="18" charset="0"/>
              <a:ea typeface="Montserrat"/>
              <a:cs typeface="Montserrat"/>
              <a:sym typeface="Montserra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lang="es-419" sz="2800" dirty="0">
                <a:solidFill>
                  <a:srgbClr val="333333"/>
                </a:solidFill>
                <a:latin typeface="Georgia" panose="02040502050405020303" pitchFamily="18" charset="0"/>
                <a:ea typeface="Montserrat"/>
                <a:cs typeface="Montserrat"/>
                <a:sym typeface="Montserrat"/>
              </a:rPr>
              <a:t>Muchas Gracias..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endParaRPr lang="es-419" sz="20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Google Shape;391;p38">
            <a:extLst>
              <a:ext uri="{FF2B5EF4-FFF2-40B4-BE49-F238E27FC236}">
                <a16:creationId xmlns:a16="http://schemas.microsoft.com/office/drawing/2014/main" id="{E2A74858-7C68-BBA4-A907-D7841EC2DF9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052069" y="2850498"/>
            <a:ext cx="3124926" cy="1841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79;p42">
            <a:extLst>
              <a:ext uri="{FF2B5EF4-FFF2-40B4-BE49-F238E27FC236}">
                <a16:creationId xmlns:a16="http://schemas.microsoft.com/office/drawing/2014/main" id="{4D872DF2-71DA-0217-8C54-0D81AFCD6142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8625" y="2156532"/>
            <a:ext cx="2160000" cy="18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165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A39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/>
          <p:nvPr/>
        </p:nvSpPr>
        <p:spPr>
          <a:xfrm>
            <a:off x="10106532" y="0"/>
            <a:ext cx="5016000" cy="7934700"/>
          </a:xfrm>
          <a:prstGeom prst="rect">
            <a:avLst/>
          </a:prstGeom>
          <a:solidFill>
            <a:srgbClr val="16181C"/>
          </a:solidFill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"/>
          <p:cNvSpPr txBox="1"/>
          <p:nvPr/>
        </p:nvSpPr>
        <p:spPr>
          <a:xfrm>
            <a:off x="1700950" y="1398900"/>
            <a:ext cx="7214400" cy="21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lang="es-MX" sz="6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Datos que impactan</a:t>
            </a:r>
            <a:endParaRPr lang="es-MX" sz="6800" b="1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2" name="Google Shape;18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07160" y="4411099"/>
            <a:ext cx="182144" cy="255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" name="Google Shape;183;p23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4" name="Google Shape;184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01977" y="2886617"/>
            <a:ext cx="3017469" cy="3024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19915" y="607839"/>
            <a:ext cx="3384330" cy="8418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23"/>
          <p:cNvCxnSpPr/>
          <p:nvPr/>
        </p:nvCxnSpPr>
        <p:spPr>
          <a:xfrm>
            <a:off x="14475844" y="-11"/>
            <a:ext cx="0" cy="2549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7" name="Google Shape;187;p23"/>
          <p:cNvSpPr txBox="1"/>
          <p:nvPr/>
        </p:nvSpPr>
        <p:spPr>
          <a:xfrm>
            <a:off x="1700950" y="3577800"/>
            <a:ext cx="7214400" cy="3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lang="es-419" sz="28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De acuerdo con datos de la Organización Mundial de la Salud (OMS).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lang="es-419" sz="2800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México ocupa el primer lugar a nivel mundial en estrés laboral, con 75% de su fuerza laboral bajo esta condición, seguido de China (73%) y Estados Unidos (59%).</a:t>
            </a:r>
            <a:endParaRPr lang="es-419" sz="20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Google Shape;115;p18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" name="Google Shape;116;p18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7" name="Google Shape;11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# pág o tema</a:t>
            </a:r>
            <a:endParaRPr sz="2300" b="0" i="0" u="none" strike="noStrike" cap="non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6905042" y="1938739"/>
            <a:ext cx="5809533" cy="4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419" sz="2600" dirty="0">
                <a:solidFill>
                  <a:srgbClr val="2B303C"/>
                </a:solidFill>
                <a:latin typeface="Montserrat SemiBold"/>
                <a:ea typeface="Montserrat"/>
                <a:cs typeface="Montserrat"/>
                <a:sym typeface="Montserrat SemiBold"/>
              </a:rPr>
              <a:t>La cultura laboral a cambiado..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lang="es-419" sz="2600" dirty="0">
              <a:solidFill>
                <a:srgbClr val="2B303C"/>
              </a:solidFill>
              <a:latin typeface="Montserrat SemiBold"/>
              <a:ea typeface="Montserrat"/>
              <a:cs typeface="Montserrat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419" sz="2600" dirty="0">
                <a:solidFill>
                  <a:srgbClr val="2B303C"/>
                </a:solidFill>
                <a:latin typeface="Montserrat SemiBold"/>
                <a:ea typeface="Montserrat"/>
                <a:cs typeface="Montserrat"/>
                <a:sym typeface="Montserrat SemiBold"/>
              </a:rPr>
              <a:t>Ya comenzamos un cambio hacia una nueva cultura laboral de bienestar.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lang="es-419" sz="2600" dirty="0">
              <a:solidFill>
                <a:srgbClr val="2B303C"/>
              </a:solidFill>
              <a:latin typeface="Montserrat SemiBold"/>
              <a:ea typeface="Montserrat"/>
              <a:cs typeface="Montserrat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419" sz="2600" dirty="0">
                <a:solidFill>
                  <a:srgbClr val="2B303C"/>
                </a:solidFill>
                <a:latin typeface="Montserrat SemiBold"/>
                <a:ea typeface="Montserrat"/>
                <a:cs typeface="Montserrat"/>
                <a:sym typeface="Montserrat SemiBold"/>
              </a:rPr>
              <a:t>Un mayor bienestar de la fuerza laboral se traduce en más productividad, más resiliencia y más competitividad</a:t>
            </a:r>
          </a:p>
        </p:txBody>
      </p:sp>
      <p:sp>
        <p:nvSpPr>
          <p:cNvPr id="120" name="Google Shape;120;p18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 dirty="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INTRO</a:t>
            </a:r>
            <a:endParaRPr sz="4000" b="0" i="0" u="none" strike="noStrike" cap="none" dirty="0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1" name="Google Shape;121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49214" y="2768412"/>
            <a:ext cx="2386021" cy="23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5050" y="6725850"/>
            <a:ext cx="3996201" cy="9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Google Shape;141;p20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2" name="Google Shape;142;p20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3" name="Google Shape;14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# pág o tema</a:t>
            </a:r>
            <a:endParaRPr sz="2300" b="0" i="0" u="none" strike="noStrike" cap="non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" name="Google Shape;145;p20"/>
          <p:cNvSpPr txBox="1"/>
          <p:nvPr/>
        </p:nvSpPr>
        <p:spPr>
          <a:xfrm>
            <a:off x="6944563" y="2433325"/>
            <a:ext cx="5656200" cy="3183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419" sz="2600" b="1" i="0" u="none" strike="noStrike" cap="none" dirty="0">
                <a:solidFill>
                  <a:srgbClr val="2B303C"/>
                </a:solidFill>
                <a:latin typeface="Montserrat"/>
                <a:ea typeface="Montserrat SemiBold"/>
                <a:cs typeface="Montserrat SemiBold"/>
                <a:sym typeface="Montserrat"/>
              </a:rPr>
              <a:t>El 80% de los colaboradores se encuentran desvinculados con la empresa, se usa el reconocimiento para aumentar la vinculación a través de crear ambientes colaborativos de crecimiento</a:t>
            </a:r>
            <a:endParaRPr sz="2600" i="0" u="none" strike="noStrike" cap="none" dirty="0">
              <a:solidFill>
                <a:srgbClr val="2B303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Problema a solucionar</a:t>
            </a:r>
            <a:endParaRPr sz="4000" b="0" i="0" u="none" strike="noStrike" cap="non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8" name="Google Shape;148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050" y="6725850"/>
            <a:ext cx="3996201" cy="9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61;p42">
            <a:extLst>
              <a:ext uri="{FF2B5EF4-FFF2-40B4-BE49-F238E27FC236}">
                <a16:creationId xmlns:a16="http://schemas.microsoft.com/office/drawing/2014/main" id="{D222C133-5577-1885-20D0-93765FBCB42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28542" y="2624447"/>
            <a:ext cx="2542709" cy="2481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4" name="Google Shape;154;p21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5" name="Google Shape;155;p21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6" name="Google Shape;15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1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# pág o tema</a:t>
            </a:r>
            <a:endParaRPr sz="2300" b="0" i="0" u="none" strike="noStrike" cap="non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21"/>
          <p:cNvSpPr txBox="1"/>
          <p:nvPr/>
        </p:nvSpPr>
        <p:spPr>
          <a:xfrm>
            <a:off x="6944563" y="1879327"/>
            <a:ext cx="5656200" cy="4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419" sz="2600" b="0" i="0" u="none" strike="noStrike" cap="none" dirty="0">
                <a:solidFill>
                  <a:srgbClr val="2B303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El reconocimiento de los colaboradores ha sido durante mucho tiempo la piedra angular de una gestión eficaz.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lang="es-MX" sz="2600" b="0" i="0" u="none" strike="noStrike" cap="none" dirty="0">
              <a:solidFill>
                <a:srgbClr val="2B303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MX" sz="2600" b="0" i="0" u="none" strike="noStrike" cap="none" dirty="0">
                <a:solidFill>
                  <a:srgbClr val="2B303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Por medio del agradecimiento y reconocimiento  KUDOERS c</a:t>
            </a:r>
            <a:r>
              <a:rPr lang="es-419" sz="2600" b="0" i="0" u="none" strike="noStrike" cap="none" dirty="0">
                <a:solidFill>
                  <a:srgbClr val="2B303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rea una mayor vinculación entre los miembros del equipo.</a:t>
            </a:r>
            <a:r>
              <a:rPr lang="es-MX" sz="2600" b="0" i="0" u="none" strike="noStrike" cap="none" dirty="0">
                <a:solidFill>
                  <a:srgbClr val="2B303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 sz="2600" b="0" i="0" u="none" strike="noStrike" cap="none" dirty="0">
              <a:solidFill>
                <a:srgbClr val="2B303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Solución</a:t>
            </a:r>
            <a:endParaRPr sz="4000" b="0" i="0" u="none" strike="noStrike" cap="non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1" name="Google Shape;161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050" y="6725850"/>
            <a:ext cx="3996201" cy="9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460;p42">
            <a:extLst>
              <a:ext uri="{FF2B5EF4-FFF2-40B4-BE49-F238E27FC236}">
                <a16:creationId xmlns:a16="http://schemas.microsoft.com/office/drawing/2014/main" id="{5FC0F930-5A0E-801C-B7E1-1E610B56A8D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51251" y="2668500"/>
            <a:ext cx="2520000" cy="25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4" name="Google Shape;154;p21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5" name="Google Shape;155;p21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6" name="Google Shape;15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1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# pág o tema</a:t>
            </a:r>
            <a:endParaRPr sz="2300" b="0" i="0" u="none" strike="noStrike" cap="non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21"/>
          <p:cNvSpPr txBox="1"/>
          <p:nvPr/>
        </p:nvSpPr>
        <p:spPr>
          <a:xfrm>
            <a:off x="6944563" y="1879327"/>
            <a:ext cx="5656200" cy="4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MX" sz="2600" b="0" i="0" u="none" strike="noStrike" cap="none" dirty="0">
                <a:solidFill>
                  <a:srgbClr val="2B303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KUDOERS app Móvil.</a:t>
            </a: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 pitchFamily="34" charset="0"/>
              <a:buChar char="•"/>
            </a:pPr>
            <a:r>
              <a:rPr lang="es-MX" sz="2600" dirty="0">
                <a:solidFill>
                  <a:srgbClr val="2B303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</a:t>
            </a:r>
            <a:r>
              <a:rPr lang="es-419" sz="2600" b="0" i="0" u="none" strike="noStrike" cap="none" dirty="0">
                <a:solidFill>
                  <a:srgbClr val="2B303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rea una mayor vinculación</a:t>
            </a:r>
            <a:r>
              <a:rPr lang="es-MX" sz="2600" dirty="0">
                <a:solidFill>
                  <a:srgbClr val="2B303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</a:t>
            </a: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 pitchFamily="34" charset="0"/>
              <a:buChar char="•"/>
            </a:pPr>
            <a:r>
              <a:rPr lang="es-MX" sz="2600" dirty="0">
                <a:solidFill>
                  <a:srgbClr val="2B303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Visualiza valores del equipo</a:t>
            </a:r>
          </a:p>
          <a:p>
            <a:pPr marL="457200" marR="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 panose="020B0604020202020204" pitchFamily="34" charset="0"/>
              <a:buChar char="•"/>
            </a:pPr>
            <a:r>
              <a:rPr lang="es-MX" sz="2600" b="0" i="0" u="none" strike="noStrike" cap="none" dirty="0">
                <a:solidFill>
                  <a:srgbClr val="2B303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Visualiza interacciones entre los miembros del equipo.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rgbClr val="2B303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Solución</a:t>
            </a:r>
            <a:endParaRPr sz="4000" b="0" i="0" u="none" strike="noStrike" cap="non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1" name="Google Shape;161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050" y="6725850"/>
            <a:ext cx="3996201" cy="9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A995BDEC-D24D-A4F9-0E52-748AD6DB1A5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5389"/>
          <a:stretch/>
        </p:blipFill>
        <p:spPr>
          <a:xfrm>
            <a:off x="2002352" y="962258"/>
            <a:ext cx="3197426" cy="558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840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"/>
          <p:cNvSpPr txBox="1"/>
          <p:nvPr/>
        </p:nvSpPr>
        <p:spPr>
          <a:xfrm>
            <a:off x="509026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 i="0" u="none" strike="noStrike" cap="none" dirty="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Lenguaje Natural</a:t>
            </a:r>
            <a:endParaRPr sz="4000" b="0" i="0" u="none" strike="noStrike" cap="none" dirty="0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p30"/>
          <p:cNvSpPr txBox="1"/>
          <p:nvPr/>
        </p:nvSpPr>
        <p:spPr>
          <a:xfrm>
            <a:off x="509026" y="1921043"/>
            <a:ext cx="5250506" cy="52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419" sz="2400" b="0" i="0" u="none" strike="noStrike" cap="none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Realizando análisis del lenguaje natural usado por los equipos y las distintas interacciones.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419" sz="2400" b="0" i="0" u="none" strike="noStrike" cap="none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Nos muestran la sinergia del equipo y de esta </a:t>
            </a:r>
            <a:r>
              <a:rPr lang="es-419" sz="2000" b="0" i="0" u="none" strike="noStrike" cap="none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manera</a:t>
            </a:r>
            <a:r>
              <a:rPr lang="es-419" sz="2400" b="0" i="0" u="none" strike="noStrike" cap="none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 poner encontrar puntos de mejoras o fallas.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419" sz="2400" b="0" i="0" u="none" strike="noStrike" cap="none" dirty="0">
                <a:solidFill>
                  <a:srgbClr val="2B303C"/>
                </a:solidFill>
                <a:latin typeface="Montserrat"/>
                <a:ea typeface="Montserrat"/>
                <a:cs typeface="Montserrat"/>
                <a:sym typeface="Montserrat"/>
              </a:rPr>
              <a:t>Que guie a los lideres con posibles soluciones según el análisis.</a:t>
            </a:r>
          </a:p>
        </p:txBody>
      </p:sp>
      <p:cxnSp>
        <p:nvCxnSpPr>
          <p:cNvPr id="262" name="Google Shape;262;p30"/>
          <p:cNvCxnSpPr/>
          <p:nvPr/>
        </p:nvCxnSpPr>
        <p:spPr>
          <a:xfrm>
            <a:off x="14001733" y="0"/>
            <a:ext cx="0" cy="3469942"/>
          </a:xfrm>
          <a:prstGeom prst="straightConnector1">
            <a:avLst/>
          </a:prstGeom>
          <a:noFill/>
          <a:ln w="9525" cap="flat" cmpd="sng">
            <a:solidFill>
              <a:srgbClr val="FF6A39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63" name="Google Shape;263;p30"/>
          <p:cNvPicPr preferRelativeResize="0"/>
          <p:nvPr/>
        </p:nvPicPr>
        <p:blipFill rotWithShape="1">
          <a:blip r:embed="rId3">
            <a:alphaModFix/>
          </a:blip>
          <a:srcRect l="189" r="199"/>
          <a:stretch/>
        </p:blipFill>
        <p:spPr>
          <a:xfrm>
            <a:off x="2877127" y="6078229"/>
            <a:ext cx="3829048" cy="95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394DA00-96EC-2DAB-E43F-8549654A6E9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6938235" y="1738797"/>
            <a:ext cx="3053282" cy="567337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4B75FBD-91FB-5792-023A-80A64A87016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</a:blip>
          <a:stretch>
            <a:fillRect/>
          </a:stretch>
        </p:blipFill>
        <p:spPr>
          <a:xfrm>
            <a:off x="10421064" y="1016970"/>
            <a:ext cx="3168065" cy="588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071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"/>
          <p:cNvSpPr txBox="1"/>
          <p:nvPr/>
        </p:nvSpPr>
        <p:spPr>
          <a:xfrm>
            <a:off x="509026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 i="0" u="none" strike="noStrike" cap="none" dirty="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Resultados analizados </a:t>
            </a:r>
            <a:endParaRPr sz="4000" b="0" i="0" u="none" strike="noStrike" cap="none" dirty="0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2" name="Google Shape;262;p30"/>
          <p:cNvCxnSpPr/>
          <p:nvPr/>
        </p:nvCxnSpPr>
        <p:spPr>
          <a:xfrm>
            <a:off x="14001733" y="0"/>
            <a:ext cx="0" cy="3469942"/>
          </a:xfrm>
          <a:prstGeom prst="straightConnector1">
            <a:avLst/>
          </a:prstGeom>
          <a:noFill/>
          <a:ln w="9525" cap="flat" cmpd="sng">
            <a:solidFill>
              <a:srgbClr val="FF6A39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63" name="Google Shape;263;p30"/>
          <p:cNvPicPr preferRelativeResize="0"/>
          <p:nvPr/>
        </p:nvPicPr>
        <p:blipFill rotWithShape="1">
          <a:blip r:embed="rId3">
            <a:alphaModFix/>
          </a:blip>
          <a:srcRect l="189" r="199"/>
          <a:stretch/>
        </p:blipFill>
        <p:spPr>
          <a:xfrm>
            <a:off x="2877127" y="6078229"/>
            <a:ext cx="3829048" cy="95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010B67D-1643-1CFA-5D1B-E20A2A694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178" y="1247586"/>
            <a:ext cx="3849453" cy="468629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00FF483-9D6A-27FB-1939-3AC4ED66D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026" y="1275502"/>
            <a:ext cx="4058216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192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Google Shape;167;p22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" name="Google Shape;168;p22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9" name="Google Shape;16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2"/>
          <p:cNvSpPr txBox="1"/>
          <p:nvPr/>
        </p:nvSpPr>
        <p:spPr>
          <a:xfrm>
            <a:off x="6905042" y="2060250"/>
            <a:ext cx="5656200" cy="4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MX" sz="2600" dirty="0">
                <a:solidFill>
                  <a:srgbClr val="2B303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Ya tenemos un MVP, donde los equipos pueden enviar y recibir agradecimientos.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s-MX" sz="2600" b="0" i="0" u="none" strike="noStrike" cap="none" dirty="0">
                <a:solidFill>
                  <a:srgbClr val="2B303C"/>
                </a:solidFill>
                <a:latin typeface="Montserrat SemiBold"/>
                <a:ea typeface="Montserrat"/>
                <a:cs typeface="Montserrat"/>
                <a:sym typeface="Montserrat SemiBold"/>
              </a:rPr>
              <a:t>Los siguientes pasos seria agrega un modelo de ML que ayude a pronosticar el tipo de contenido que se puede ofrecer dentro de la app, que apoye al la integración y mejoras de relaciones humanas.</a:t>
            </a:r>
            <a:endParaRPr sz="2600" b="0" i="0" u="none" strike="noStrike" cap="none" dirty="0">
              <a:solidFill>
                <a:srgbClr val="2B303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22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Próximos pasos</a:t>
            </a:r>
            <a:endParaRPr sz="4000" b="0" i="0" u="none" strike="noStrike" cap="non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4" name="Google Shape;174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050" y="6725850"/>
            <a:ext cx="3996201" cy="9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42;p41">
            <a:extLst>
              <a:ext uri="{FF2B5EF4-FFF2-40B4-BE49-F238E27FC236}">
                <a16:creationId xmlns:a16="http://schemas.microsoft.com/office/drawing/2014/main" id="{46252302-76D3-F636-833F-3D987EF42B1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61283" y="2386940"/>
            <a:ext cx="2298394" cy="2212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2920</TotalTime>
  <Words>354</Words>
  <Application>Microsoft Office PowerPoint</Application>
  <PresentationFormat>Personalizado</PresentationFormat>
  <Paragraphs>47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Montserrat</vt:lpstr>
      <vt:lpstr>Montserrat SemiBold</vt:lpstr>
      <vt:lpstr>Georgia</vt:lpstr>
      <vt:lpstr>Arial</vt:lpstr>
      <vt:lpstr>Calibri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Bladimir Contreras</dc:creator>
  <cp:lastModifiedBy>Bladimir Contreras</cp:lastModifiedBy>
  <cp:revision>10</cp:revision>
  <dcterms:modified xsi:type="dcterms:W3CDTF">2022-08-04T23:24:15Z</dcterms:modified>
</cp:coreProperties>
</file>